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76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>
                <a:solidFill>
                  <a:srgbClr val="1A1A1A"/>
                </a:solidFill>
                <a:latin typeface="맑은 고딕"/>
              </a:rPr>
              <a:t>MIZAN · 역할과 증거의 구조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828800" cy="892454"/>
          </a:xfrm>
          <a:prstGeom prst="rect">
            <a:avLst/>
          </a:prstGeom>
          <a:solidFill>
            <a:srgbClr val="ECEDEF"/>
          </a:solidFill>
          <a:ln w="6350">
            <a:solidFill>
              <a:srgbClr val="C9CD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000" b="1">
                <a:solidFill>
                  <a:srgbClr val="1A1A1A"/>
                </a:solidFill>
                <a:latin typeface="맑은 고딕"/>
              </a:rPr>
              <a:t>화면 / Channel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2154326"/>
            <a:ext cx="1828800" cy="892454"/>
          </a:xfrm>
          <a:prstGeom prst="rect">
            <a:avLst/>
          </a:prstGeom>
          <a:solidFill>
            <a:srgbClr val="ECEDEF"/>
          </a:solidFill>
          <a:ln w="6350">
            <a:solidFill>
              <a:srgbClr val="C9CD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000" b="1">
                <a:solidFill>
                  <a:srgbClr val="1A1A1A"/>
                </a:solidFill>
                <a:latin typeface="맑은 고딕"/>
              </a:rPr>
              <a:t>Control Plane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3302812"/>
            <a:ext cx="1828800" cy="892454"/>
          </a:xfrm>
          <a:prstGeom prst="rect">
            <a:avLst/>
          </a:prstGeom>
          <a:solidFill>
            <a:srgbClr val="ECEDEF"/>
          </a:solidFill>
          <a:ln w="6350">
            <a:solidFill>
              <a:srgbClr val="C9CD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000" b="1">
                <a:solidFill>
                  <a:srgbClr val="1A1A1A"/>
                </a:solidFill>
                <a:latin typeface="맑은 고딕"/>
              </a:rPr>
              <a:t>Connector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4451299"/>
            <a:ext cx="1828800" cy="892454"/>
          </a:xfrm>
          <a:prstGeom prst="rect">
            <a:avLst/>
          </a:prstGeom>
          <a:solidFill>
            <a:srgbClr val="ECEDEF"/>
          </a:solidFill>
          <a:ln w="6350">
            <a:solidFill>
              <a:srgbClr val="C9CD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000" b="1">
                <a:solidFill>
                  <a:srgbClr val="1A1A1A"/>
                </a:solidFill>
                <a:latin typeface="맑은 고딕"/>
              </a:rPr>
              <a:t>역할 분리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5599785"/>
            <a:ext cx="1828800" cy="892454"/>
          </a:xfrm>
          <a:prstGeom prst="rect">
            <a:avLst/>
          </a:prstGeom>
          <a:solidFill>
            <a:srgbClr val="ECEDEF"/>
          </a:solidFill>
          <a:ln w="6350">
            <a:solidFill>
              <a:srgbClr val="C9CD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000" b="1">
                <a:solidFill>
                  <a:srgbClr val="1A1A1A"/>
                </a:solidFill>
                <a:latin typeface="맑은 고딕"/>
              </a:rPr>
              <a:t>증거 / Evidence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468880" y="1170432"/>
            <a:ext cx="2954426" cy="56327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337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20000" bIns="20000"/>
          <a:lstStyle/>
          <a:p>
            <a:pPr algn="ctr"/>
            <a:r>
              <a:rPr sz="1100">
                <a:solidFill>
                  <a:srgbClr val="1A1A1A"/>
                </a:solidFill>
                <a:latin typeface="맑은 고딕"/>
              </a:rPr>
              <a:t>요청 · 승인 · 집행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24474" y="1170432"/>
            <a:ext cx="2954426" cy="56327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337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20000" bIns="20000"/>
          <a:lstStyle/>
          <a:p>
            <a:pPr algn="ctr"/>
            <a:r>
              <a:rPr sz="1100">
                <a:solidFill>
                  <a:srgbClr val="1A1A1A"/>
                </a:solidFill>
                <a:latin typeface="맑은 고딕"/>
              </a:rPr>
              <a:t>준법 · 감사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780068" y="1170432"/>
            <a:ext cx="2954426" cy="56327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337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20000" bIns="20000"/>
          <a:lstStyle/>
          <a:p>
            <a:pPr algn="ctr"/>
            <a:r>
              <a:rPr sz="1100">
                <a:solidFill>
                  <a:srgbClr val="1A1A1A"/>
                </a:solidFill>
                <a:latin typeface="맑은 고딕"/>
              </a:rPr>
              <a:t>개인 · 기업 고객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468880" y="2318918"/>
            <a:ext cx="2954426" cy="563270"/>
          </a:xfrm>
          <a:prstGeom prst="roundRect">
            <a:avLst/>
          </a:prstGeom>
          <a:solidFill>
            <a:srgbClr val="33373B"/>
          </a:solidFill>
          <a:ln w="12700">
            <a:solidFill>
              <a:srgbClr val="3337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20000" bIns="20000"/>
          <a:lstStyle/>
          <a:p>
            <a:pPr algn="ctr"/>
            <a:r>
              <a:rPr sz="1100">
                <a:solidFill>
                  <a:srgbClr val="FFFFFF"/>
                </a:solidFill>
                <a:latin typeface="맑은 고딕"/>
              </a:rPr>
              <a:t>정책 · 설정 버전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24474" y="2318918"/>
            <a:ext cx="2954426" cy="563270"/>
          </a:xfrm>
          <a:prstGeom prst="roundRect">
            <a:avLst/>
          </a:prstGeom>
          <a:solidFill>
            <a:srgbClr val="33373B"/>
          </a:solidFill>
          <a:ln w="12700">
            <a:solidFill>
              <a:srgbClr val="3337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20000" bIns="20000"/>
          <a:lstStyle/>
          <a:p>
            <a:pPr algn="ctr"/>
            <a:r>
              <a:rPr sz="1100">
                <a:solidFill>
                  <a:srgbClr val="FFFFFF"/>
                </a:solidFill>
                <a:latin typeface="맑은 고딕"/>
              </a:rPr>
              <a:t>견적 · 승인 snapshot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780068" y="2318918"/>
            <a:ext cx="2954426" cy="563270"/>
          </a:xfrm>
          <a:prstGeom prst="roundRect">
            <a:avLst/>
          </a:prstGeom>
          <a:solidFill>
            <a:srgbClr val="33373B"/>
          </a:solidFill>
          <a:ln w="12700">
            <a:solidFill>
              <a:srgbClr val="3337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20000" bIns="20000"/>
          <a:lstStyle/>
          <a:p>
            <a:pPr algn="ctr"/>
            <a:r>
              <a:rPr sz="1100">
                <a:solidFill>
                  <a:srgbClr val="FFFFFF"/>
                </a:solidFill>
                <a:latin typeface="맑은 고딕"/>
              </a:rPr>
              <a:t>대사 · 비용 · 마감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468880" y="3467404"/>
            <a:ext cx="4532223" cy="56327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337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20000" bIns="20000"/>
          <a:lstStyle/>
          <a:p>
            <a:pPr algn="ctr"/>
            <a:r>
              <a:rPr sz="1100">
                <a:solidFill>
                  <a:srgbClr val="1A1A1A"/>
                </a:solidFill>
                <a:latin typeface="맑은 고딕"/>
              </a:rPr>
              <a:t>Circle 지원 CCTP 경로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202271" y="3467404"/>
            <a:ext cx="4532223" cy="56327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337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20000" bIns="20000"/>
          <a:lstStyle/>
          <a:p>
            <a:pPr algn="ctr"/>
            <a:r>
              <a:rPr sz="1100">
                <a:solidFill>
                  <a:srgbClr val="1A1A1A"/>
                </a:solidFill>
                <a:latin typeface="맑은 고딕"/>
              </a:rPr>
              <a:t>은행 · KYT · LP · FX
MOCK / SYNTHETIC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468880" y="4615891"/>
            <a:ext cx="4532223" cy="563270"/>
          </a:xfrm>
          <a:prstGeom prst="roundRect">
            <a:avLst/>
          </a:prstGeom>
          <a:solidFill>
            <a:srgbClr val="F5F5F6"/>
          </a:solidFill>
          <a:ln w="12700">
            <a:solidFill>
              <a:srgbClr val="3337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20000" bIns="20000"/>
          <a:lstStyle/>
          <a:p>
            <a:pPr algn="ctr"/>
            <a:r>
              <a:rPr sz="1100">
                <a:solidFill>
                  <a:srgbClr val="1A1A1A"/>
                </a:solidFill>
                <a:latin typeface="맑은 고딕"/>
              </a:rPr>
              <a:t>Zenith
승인 · 정책 · 증적 hash 앵커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202271" y="4615891"/>
            <a:ext cx="4532223" cy="563270"/>
          </a:xfrm>
          <a:prstGeom prst="roundRect">
            <a:avLst/>
          </a:prstGeom>
          <a:solidFill>
            <a:srgbClr val="F5F5F6"/>
          </a:solidFill>
          <a:ln w="12700">
            <a:solidFill>
              <a:srgbClr val="3337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20000" bIns="20000"/>
          <a:lstStyle/>
          <a:p>
            <a:pPr algn="ctr"/>
            <a:r>
              <a:rPr sz="1100">
                <a:solidFill>
                  <a:srgbClr val="1A1A1A"/>
                </a:solidFill>
                <a:latin typeface="맑은 고딕"/>
              </a:rPr>
              <a:t>Catena
승인된 실행 계층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468880" y="5764377"/>
            <a:ext cx="2954426" cy="56327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337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20000" bIns="20000"/>
          <a:lstStyle/>
          <a:p>
            <a:pPr algn="ctr"/>
            <a:r>
              <a:rPr sz="1100">
                <a:solidFill>
                  <a:srgbClr val="1A1A1A"/>
                </a:solidFill>
                <a:latin typeface="맑은 고딕"/>
              </a:rPr>
              <a:t>과거 시험망 원 receipt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624474" y="5764377"/>
            <a:ext cx="2954426" cy="56327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337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20000" bIns="20000"/>
          <a:lstStyle/>
          <a:p>
            <a:pPr algn="ctr"/>
            <a:r>
              <a:rPr sz="1100">
                <a:solidFill>
                  <a:srgbClr val="1A1A1A"/>
                </a:solidFill>
                <a:latin typeface="맑은 고딕"/>
              </a:rPr>
              <a:t>현재 로컬 통제 기록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780068" y="5764377"/>
            <a:ext cx="2954426" cy="56327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337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20000" bIns="20000"/>
          <a:lstStyle/>
          <a:p>
            <a:pPr algn="ctr"/>
            <a:r>
              <a:rPr sz="1100">
                <a:solidFill>
                  <a:srgbClr val="1A1A1A"/>
                </a:solidFill>
                <a:latin typeface="맑은 고딕"/>
              </a:rPr>
              <a:t>미검증 실환경 경계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101687" y="1916582"/>
            <a:ext cx="0" cy="219456"/>
          </a:xfrm>
          <a:prstGeom prst="line">
            <a:avLst/>
          </a:prstGeom>
          <a:ln w="15875">
            <a:solidFill>
              <a:srgbClr val="555555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7101687" y="3065068"/>
            <a:ext cx="0" cy="219456"/>
          </a:xfrm>
          <a:prstGeom prst="line">
            <a:avLst/>
          </a:prstGeom>
          <a:ln w="15875">
            <a:solidFill>
              <a:srgbClr val="555555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7101687" y="4213555"/>
            <a:ext cx="0" cy="219456"/>
          </a:xfrm>
          <a:prstGeom prst="line">
            <a:avLst/>
          </a:prstGeom>
          <a:ln w="15875">
            <a:solidFill>
              <a:srgbClr val="555555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7101687" y="5362041"/>
            <a:ext cx="0" cy="219456"/>
          </a:xfrm>
          <a:prstGeom prst="line">
            <a:avLst/>
          </a:prstGeom>
          <a:ln w="15875">
            <a:solidFill>
              <a:srgbClr val="555555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>
                <a:solidFill>
                  <a:srgbClr val="1A1A1A"/>
                </a:solidFill>
                <a:latin typeface="맑은 고딕"/>
              </a:rPr>
              <a:t>신규 요청의 조건 고정과 독립 승인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828800" cy="892454"/>
          </a:xfrm>
          <a:prstGeom prst="rect">
            <a:avLst/>
          </a:prstGeom>
          <a:solidFill>
            <a:srgbClr val="ECEDEF"/>
          </a:solidFill>
          <a:ln w="6350">
            <a:solidFill>
              <a:srgbClr val="C9CD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000" b="1">
                <a:solidFill>
                  <a:srgbClr val="1A1A1A"/>
                </a:solidFill>
                <a:latin typeface="맑은 고딕"/>
              </a:rPr>
              <a:t>사전 설정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2154326"/>
            <a:ext cx="1828800" cy="892454"/>
          </a:xfrm>
          <a:prstGeom prst="rect">
            <a:avLst/>
          </a:prstGeom>
          <a:solidFill>
            <a:srgbClr val="ECEDEF"/>
          </a:solidFill>
          <a:ln w="6350">
            <a:solidFill>
              <a:srgbClr val="C9CD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000" b="1">
                <a:solidFill>
                  <a:srgbClr val="1A1A1A"/>
                </a:solidFill>
                <a:latin typeface="맑은 고딕"/>
              </a:rPr>
              <a:t>신규 요청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3302812"/>
            <a:ext cx="1828800" cy="892454"/>
          </a:xfrm>
          <a:prstGeom prst="rect">
            <a:avLst/>
          </a:prstGeom>
          <a:solidFill>
            <a:srgbClr val="ECEDEF"/>
          </a:solidFill>
          <a:ln w="6350">
            <a:solidFill>
              <a:srgbClr val="C9CD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000" b="1">
                <a:solidFill>
                  <a:srgbClr val="1A1A1A"/>
                </a:solidFill>
                <a:latin typeface="맑은 고딕"/>
              </a:rPr>
              <a:t>독립 승인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4451299"/>
            <a:ext cx="1828800" cy="892454"/>
          </a:xfrm>
          <a:prstGeom prst="rect">
            <a:avLst/>
          </a:prstGeom>
          <a:solidFill>
            <a:srgbClr val="ECEDEF"/>
          </a:solidFill>
          <a:ln w="6350">
            <a:solidFill>
              <a:srgbClr val="C9CD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000" b="1">
                <a:solidFill>
                  <a:srgbClr val="1A1A1A"/>
                </a:solidFill>
                <a:latin typeface="맑은 고딕"/>
              </a:rPr>
              <a:t>확인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5599785"/>
            <a:ext cx="1828800" cy="892454"/>
          </a:xfrm>
          <a:prstGeom prst="rect">
            <a:avLst/>
          </a:prstGeom>
          <a:solidFill>
            <a:srgbClr val="ECEDEF"/>
          </a:solidFill>
          <a:ln w="6350">
            <a:solidFill>
              <a:srgbClr val="C9CD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000" b="1">
                <a:solidFill>
                  <a:srgbClr val="1A1A1A"/>
                </a:solidFill>
                <a:latin typeface="맑은 고딕"/>
              </a:rPr>
              <a:t>변경 후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468880" y="1170432"/>
            <a:ext cx="2954426" cy="56327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337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20000" bIns="20000"/>
          <a:lstStyle/>
          <a:p>
            <a:pPr algn="ctr"/>
            <a:r>
              <a:rPr sz="1100">
                <a:solidFill>
                  <a:srgbClr val="1A1A1A"/>
                </a:solidFill>
                <a:latin typeface="맑은 고딕"/>
              </a:rPr>
              <a:t>D16 캘린더 ID · version · hash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24474" y="1170432"/>
            <a:ext cx="2954426" cy="56327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337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20000" bIns="20000"/>
          <a:lstStyle/>
          <a:p>
            <a:pPr algn="ctr"/>
            <a:r>
              <a:rPr sz="1100">
                <a:solidFill>
                  <a:srgbClr val="1A1A1A"/>
                </a:solidFill>
                <a:latin typeface="맑은 고딕"/>
              </a:rPr>
              <a:t>D17 약정 · 기간비용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780068" y="1170432"/>
            <a:ext cx="2954426" cy="56327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337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20000" bIns="20000"/>
          <a:lstStyle/>
          <a:p>
            <a:pPr algn="ctr"/>
            <a:r>
              <a:rPr sz="1100">
                <a:solidFill>
                  <a:srgbClr val="1A1A1A"/>
                </a:solidFill>
                <a:latin typeface="맑은 고딕"/>
              </a:rPr>
              <a:t>수취인 · 한도 · 경로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468880" y="2318918"/>
            <a:ext cx="2954426" cy="56327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337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20000" bIns="20000"/>
          <a:lstStyle/>
          <a:p>
            <a:pPr algn="ctr"/>
            <a:r>
              <a:rPr sz="1100">
                <a:solidFill>
                  <a:srgbClr val="1A1A1A"/>
                </a:solidFill>
                <a:latin typeface="맑은 고딕"/>
              </a:rPr>
              <a:t>기준 시각 · 예정일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24474" y="2318918"/>
            <a:ext cx="2954426" cy="56327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337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20000" bIns="20000"/>
          <a:lstStyle/>
          <a:p>
            <a:pPr algn="ctr"/>
            <a:r>
              <a:rPr sz="1100">
                <a:solidFill>
                  <a:srgbClr val="1A1A1A"/>
                </a:solidFill>
                <a:latin typeface="맑은 고딕"/>
              </a:rPr>
              <a:t>원 견적 · 수취인 snapshot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780068" y="2318918"/>
            <a:ext cx="2954426" cy="56327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337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20000" bIns="20000"/>
          <a:lstStyle/>
          <a:p>
            <a:pPr algn="ctr"/>
            <a:r>
              <a:rPr sz="1100">
                <a:solidFill>
                  <a:srgbClr val="1A1A1A"/>
                </a:solidFill>
                <a:latin typeface="맑은 고딕"/>
              </a:rPr>
              <a:t>금액 · 통화 · 잔여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468880" y="3467404"/>
            <a:ext cx="4532223" cy="563270"/>
          </a:xfrm>
          <a:prstGeom prst="roundRect">
            <a:avLst/>
          </a:prstGeom>
          <a:solidFill>
            <a:srgbClr val="33373B"/>
          </a:solidFill>
          <a:ln w="12700">
            <a:solidFill>
              <a:srgbClr val="3337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20000" bIns="20000"/>
          <a:lstStyle/>
          <a:p>
            <a:pPr algn="ctr"/>
            <a:r>
              <a:rPr sz="1100">
                <a:solidFill>
                  <a:srgbClr val="FFFFFF"/>
                </a:solidFill>
                <a:latin typeface="맑은 고딕"/>
              </a:rPr>
              <a:t>업무 정책 · 정족수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202271" y="3467404"/>
            <a:ext cx="4532223" cy="563270"/>
          </a:xfrm>
          <a:prstGeom prst="roundRect">
            <a:avLst/>
          </a:prstGeom>
          <a:solidFill>
            <a:srgbClr val="33373B"/>
          </a:solidFill>
          <a:ln w="12700">
            <a:solidFill>
              <a:srgbClr val="3337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20000" bIns="20000"/>
          <a:lstStyle/>
          <a:p>
            <a:pPr algn="ctr"/>
            <a:r>
              <a:rPr sz="1100">
                <a:solidFill>
                  <a:srgbClr val="FFFFFF"/>
                </a:solidFill>
                <a:latin typeface="맑은 고딕"/>
              </a:rPr>
              <a:t>대상 내용 hash · 유효시간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468880" y="4615891"/>
            <a:ext cx="2954426" cy="56327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337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20000" bIns="20000"/>
          <a:lstStyle/>
          <a:p>
            <a:pPr algn="ctr"/>
            <a:r>
              <a:rPr sz="1100">
                <a:solidFill>
                  <a:srgbClr val="1A1A1A"/>
                </a:solidFill>
                <a:latin typeface="맑은 고딕"/>
              </a:rPr>
              <a:t>실행 전 점검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24474" y="4615891"/>
            <a:ext cx="2954426" cy="56327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337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20000" bIns="20000"/>
          <a:lstStyle/>
          <a:p>
            <a:pPr algn="ctr"/>
            <a:r>
              <a:rPr sz="1100">
                <a:solidFill>
                  <a:srgbClr val="1A1A1A"/>
                </a:solidFill>
                <a:latin typeface="맑은 고딕"/>
              </a:rPr>
              <a:t>원 receipt · 대사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780068" y="4615891"/>
            <a:ext cx="2954426" cy="56327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337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20000" bIns="20000"/>
          <a:lstStyle/>
          <a:p>
            <a:pPr algn="ctr"/>
            <a:r>
              <a:rPr sz="1100">
                <a:solidFill>
                  <a:srgbClr val="1A1A1A"/>
                </a:solidFill>
                <a:latin typeface="맑은 고딕"/>
              </a:rPr>
              <a:t>원금 / 비용 / 채무 분리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468880" y="5764377"/>
            <a:ext cx="4532223" cy="56327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337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20000" bIns="20000"/>
          <a:lstStyle/>
          <a:p>
            <a:pPr algn="ctr"/>
            <a:r>
              <a:rPr sz="1100">
                <a:solidFill>
                  <a:srgbClr val="1A1A1A"/>
                </a:solidFill>
                <a:latin typeface="맑은 고딕"/>
              </a:rPr>
              <a:t>기존 거래는 원 버전 보존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202271" y="5764377"/>
            <a:ext cx="4532223" cy="56327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337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20000" bIns="20000"/>
          <a:lstStyle/>
          <a:p>
            <a:pPr algn="ctr"/>
            <a:r>
              <a:rPr sz="1100">
                <a:solidFill>
                  <a:srgbClr val="1A1A1A"/>
                </a:solidFill>
                <a:latin typeface="맑은 고딕"/>
              </a:rPr>
              <a:t>새 버전은 다음 신규 거래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7101687" y="1916582"/>
            <a:ext cx="0" cy="219456"/>
          </a:xfrm>
          <a:prstGeom prst="line">
            <a:avLst/>
          </a:prstGeom>
          <a:ln w="15875">
            <a:solidFill>
              <a:srgbClr val="555555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7101687" y="3065068"/>
            <a:ext cx="0" cy="219456"/>
          </a:xfrm>
          <a:prstGeom prst="line">
            <a:avLst/>
          </a:prstGeom>
          <a:ln w="15875">
            <a:solidFill>
              <a:srgbClr val="555555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7101687" y="4213555"/>
            <a:ext cx="0" cy="219456"/>
          </a:xfrm>
          <a:prstGeom prst="line">
            <a:avLst/>
          </a:prstGeom>
          <a:ln w="15875">
            <a:solidFill>
              <a:srgbClr val="555555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7101687" y="5362041"/>
            <a:ext cx="0" cy="219456"/>
          </a:xfrm>
          <a:prstGeom prst="line">
            <a:avLst/>
          </a:prstGeom>
          <a:ln w="15875">
            <a:solidFill>
              <a:srgbClr val="555555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>
                <a:solidFill>
                  <a:srgbClr val="1A1A1A"/>
                </a:solidFill>
                <a:latin typeface="맑은 고딕"/>
              </a:rPr>
              <a:t>UNKNOWN 복구 · 원 참조를 유지한다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005840"/>
            <a:ext cx="1828800" cy="1179576"/>
          </a:xfrm>
          <a:prstGeom prst="rect">
            <a:avLst/>
          </a:prstGeom>
          <a:solidFill>
            <a:srgbClr val="ECEDEF"/>
          </a:solidFill>
          <a:ln w="6350">
            <a:solidFill>
              <a:srgbClr val="C9CD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000" b="1">
                <a:solidFill>
                  <a:srgbClr val="1A1A1A"/>
                </a:solidFill>
                <a:latin typeface="맑은 고딕"/>
              </a:rPr>
              <a:t>미확인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2441448"/>
            <a:ext cx="1828800" cy="1179576"/>
          </a:xfrm>
          <a:prstGeom prst="rect">
            <a:avLst/>
          </a:prstGeom>
          <a:solidFill>
            <a:srgbClr val="ECEDEF"/>
          </a:solidFill>
          <a:ln w="6350">
            <a:solidFill>
              <a:srgbClr val="C9CD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000" b="1">
                <a:solidFill>
                  <a:srgbClr val="1A1A1A"/>
                </a:solidFill>
                <a:latin typeface="맑은 고딕"/>
              </a:rPr>
              <a:t>원 조건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3877056"/>
            <a:ext cx="1828800" cy="1179576"/>
          </a:xfrm>
          <a:prstGeom prst="rect">
            <a:avLst/>
          </a:prstGeom>
          <a:solidFill>
            <a:srgbClr val="ECEDEF"/>
          </a:solidFill>
          <a:ln w="6350">
            <a:solidFill>
              <a:srgbClr val="C9CD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000" b="1">
                <a:solidFill>
                  <a:srgbClr val="1A1A1A"/>
                </a:solidFill>
                <a:latin typeface="맑은 고딕"/>
              </a:rPr>
              <a:t>증거 확인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5312664"/>
            <a:ext cx="1828800" cy="1179576"/>
          </a:xfrm>
          <a:prstGeom prst="rect">
            <a:avLst/>
          </a:prstGeom>
          <a:solidFill>
            <a:srgbClr val="ECEDEF"/>
          </a:solidFill>
          <a:ln w="6350">
            <a:solidFill>
              <a:srgbClr val="C9CD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000" b="1">
                <a:solidFill>
                  <a:srgbClr val="1A1A1A"/>
                </a:solidFill>
                <a:latin typeface="맑은 고딕"/>
              </a:rPr>
              <a:t>보존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468880" y="1170432"/>
            <a:ext cx="9265615" cy="8503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337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20000" bIns="20000"/>
          <a:lstStyle/>
          <a:p>
            <a:pPr algn="ctr"/>
            <a:r>
              <a:rPr sz="1100">
                <a:solidFill>
                  <a:srgbClr val="1A1A1A"/>
                </a:solidFill>
                <a:latin typeface="맑은 고딕"/>
              </a:rPr>
              <a:t>UNKNOWN / timeout
실패 확정과 구분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468880" y="2606040"/>
            <a:ext cx="2954426" cy="850392"/>
          </a:xfrm>
          <a:prstGeom prst="roundRect">
            <a:avLst/>
          </a:prstGeom>
          <a:solidFill>
            <a:srgbClr val="33373B"/>
          </a:solidFill>
          <a:ln w="12700">
            <a:solidFill>
              <a:srgbClr val="3337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20000" bIns="20000"/>
          <a:lstStyle/>
          <a:p>
            <a:pPr algn="ctr"/>
            <a:r>
              <a:rPr sz="1100">
                <a:solidFill>
                  <a:srgbClr val="FFFFFF"/>
                </a:solidFill>
                <a:latin typeface="맑은 고딕"/>
              </a:rPr>
              <a:t>원 참조 · 경로 · 수취인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24474" y="2606040"/>
            <a:ext cx="2954426" cy="850392"/>
          </a:xfrm>
          <a:prstGeom prst="roundRect">
            <a:avLst/>
          </a:prstGeom>
          <a:solidFill>
            <a:srgbClr val="33373B"/>
          </a:solidFill>
          <a:ln w="12700">
            <a:solidFill>
              <a:srgbClr val="3337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20000" bIns="20000"/>
          <a:lstStyle/>
          <a:p>
            <a:pPr algn="ctr"/>
            <a:r>
              <a:rPr sz="1100">
                <a:solidFill>
                  <a:srgbClr val="FFFFFF"/>
                </a:solidFill>
                <a:latin typeface="맑은 고딕"/>
              </a:rPr>
              <a:t>원 견적 · 승인 snapshot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780068" y="2606040"/>
            <a:ext cx="2954426" cy="850392"/>
          </a:xfrm>
          <a:prstGeom prst="roundRect">
            <a:avLst/>
          </a:prstGeom>
          <a:solidFill>
            <a:srgbClr val="33373B"/>
          </a:solidFill>
          <a:ln w="12700">
            <a:solidFill>
              <a:srgbClr val="3337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20000" bIns="20000"/>
          <a:lstStyle/>
          <a:p>
            <a:pPr algn="ctr"/>
            <a:r>
              <a:rPr sz="1100">
                <a:solidFill>
                  <a:srgbClr val="FFFFFF"/>
                </a:solidFill>
                <a:latin typeface="맑은 고딕"/>
              </a:rPr>
              <a:t>원 설정 · 캘린더 · LP 약정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468880" y="4041648"/>
            <a:ext cx="4532223" cy="8503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337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20000" bIns="20000"/>
          <a:lstStyle/>
          <a:p>
            <a:pPr algn="ctr"/>
            <a:r>
              <a:rPr sz="1100">
                <a:solidFill>
                  <a:srgbClr val="1A1A1A"/>
                </a:solidFill>
                <a:latin typeface="맑은 고딕"/>
              </a:rPr>
              <a:t>같은 원 참조의 receipt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202271" y="4041648"/>
            <a:ext cx="4532223" cy="8503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337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20000" bIns="20000"/>
          <a:lstStyle/>
          <a:p>
            <a:pPr algn="ctr"/>
            <a:r>
              <a:rPr sz="1100">
                <a:solidFill>
                  <a:srgbClr val="1A1A1A"/>
                </a:solidFill>
                <a:latin typeface="맑은 고딕"/>
              </a:rPr>
              <a:t>read-back · 대사 · 사건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468880" y="5477256"/>
            <a:ext cx="2954426" cy="850392"/>
          </a:xfrm>
          <a:prstGeom prst="roundRect">
            <a:avLst/>
          </a:prstGeom>
          <a:solidFill>
            <a:srgbClr val="F5F5F6"/>
          </a:solidFill>
          <a:ln w="12700">
            <a:solidFill>
              <a:srgbClr val="3337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20000" bIns="20000"/>
          <a:lstStyle/>
          <a:p>
            <a:pPr algn="ctr"/>
            <a:r>
              <a:rPr sz="1100">
                <a:solidFill>
                  <a:srgbClr val="1A1A1A"/>
                </a:solidFill>
                <a:latin typeface="맑은 고딕"/>
              </a:rPr>
              <a:t>새 지급 없음 · 새 burn 없음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24474" y="5477256"/>
            <a:ext cx="2954426" cy="850392"/>
          </a:xfrm>
          <a:prstGeom prst="roundRect">
            <a:avLst/>
          </a:prstGeom>
          <a:solidFill>
            <a:srgbClr val="F5F5F6"/>
          </a:solidFill>
          <a:ln w="12700">
            <a:solidFill>
              <a:srgbClr val="3337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20000" bIns="20000"/>
          <a:lstStyle/>
          <a:p>
            <a:pPr algn="ctr"/>
            <a:r>
              <a:rPr sz="1100">
                <a:solidFill>
                  <a:srgbClr val="1A1A1A"/>
                </a:solidFill>
                <a:latin typeface="맑은 고딕"/>
              </a:rPr>
              <a:t>자동 경로 변경 없음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780068" y="5477256"/>
            <a:ext cx="2954426" cy="850392"/>
          </a:xfrm>
          <a:prstGeom prst="roundRect">
            <a:avLst/>
          </a:prstGeom>
          <a:solidFill>
            <a:srgbClr val="F5F5F6"/>
          </a:solidFill>
          <a:ln w="12700">
            <a:solidFill>
              <a:srgbClr val="3337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20000" bIns="20000"/>
          <a:lstStyle/>
          <a:p>
            <a:pPr algn="ctr"/>
            <a:r>
              <a:rPr sz="1100">
                <a:solidFill>
                  <a:srgbClr val="1A1A1A"/>
                </a:solidFill>
                <a:latin typeface="맑은 고딕"/>
              </a:rPr>
              <a:t>예정일 ≠ 실제 정산 완료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7101687" y="2203704"/>
            <a:ext cx="0" cy="219456"/>
          </a:xfrm>
          <a:prstGeom prst="line">
            <a:avLst/>
          </a:prstGeom>
          <a:ln w="15875">
            <a:solidFill>
              <a:srgbClr val="555555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7101687" y="3639312"/>
            <a:ext cx="0" cy="219456"/>
          </a:xfrm>
          <a:prstGeom prst="line">
            <a:avLst/>
          </a:prstGeom>
          <a:ln w="15875">
            <a:solidFill>
              <a:srgbClr val="555555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7101687" y="5074920"/>
            <a:ext cx="0" cy="219456"/>
          </a:xfrm>
          <a:prstGeom prst="line">
            <a:avLst/>
          </a:prstGeom>
          <a:ln w="15875">
            <a:solidFill>
              <a:srgbClr val="555555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